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5"/>
  </p:notesMasterIdLst>
  <p:sldIdLst>
    <p:sldId id="283" r:id="rId4"/>
    <p:sldId id="315" r:id="rId5"/>
    <p:sldId id="316" r:id="rId6"/>
    <p:sldId id="258" r:id="rId7"/>
    <p:sldId id="264" r:id="rId8"/>
    <p:sldId id="259" r:id="rId9"/>
    <p:sldId id="260" r:id="rId10"/>
    <p:sldId id="318" r:id="rId11"/>
    <p:sldId id="319" r:id="rId12"/>
    <p:sldId id="282" r:id="rId13"/>
    <p:sldId id="265" r:id="rId14"/>
  </p:sldIdLst>
  <p:sldSz cx="18288000" cy="10288588"/>
  <p:notesSz cx="6858000" cy="9144000"/>
  <p:embeddedFontLs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Consolas" panose="020B0609020204030204" pitchFamily="49" charset="0"/>
      <p:regular r:id="rId22"/>
      <p:bold r:id="rId23"/>
      <p:italic r:id="rId24"/>
      <p:bold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46" d="100"/>
          <a:sy n="46" d="100"/>
        </p:scale>
        <p:origin x="6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font" Target="fonts/font6.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9.fntdata"/><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4.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46693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5123507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package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Modules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Go Packages</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Naming a Package</a:t>
            </a:r>
          </a:p>
          <a:p>
            <a:r>
              <a:rPr lang="en-US" dirty="0"/>
              <a:t>Package Demonstration</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concurrency in Go</a:t>
            </a:r>
          </a:p>
          <a:p>
            <a:r>
              <a:rPr lang="en-US" dirty="0"/>
              <a:t>Analyze the components in Go concurrency</a:t>
            </a:r>
          </a:p>
          <a:p>
            <a:r>
              <a:rPr lang="en-US" dirty="0"/>
              <a:t>Explore the difference between concurrency and parallelism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animEffect transition="in" filter="fade">
                                      <p:cBhvr>
                                        <p:cTn id="28" dur="1000"/>
                                        <p:tgtEl>
                                          <p:spTgt spid="6">
                                            <p:txEl>
                                              <p:pRg st="3" end="3"/>
                                            </p:txEl>
                                          </p:spTgt>
                                        </p:tgtEl>
                                      </p:cBhvr>
                                    </p:animEffect>
                                    <p:anim calcmode="lin" valueType="num">
                                      <p:cBhvr>
                                        <p:cTn id="29"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Demonstrating Packages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Naming a Package</a:t>
            </a:r>
          </a:p>
        </p:txBody>
      </p:sp>
      <p:sp>
        <p:nvSpPr>
          <p:cNvPr id="4" name="Rectangle: Rounded Corners 3"/>
          <p:cNvSpPr/>
          <p:nvPr/>
        </p:nvSpPr>
        <p:spPr bwMode="auto">
          <a:xfrm>
            <a:off x="433046" y="2424440"/>
            <a:ext cx="14153811"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language, when you name a </a:t>
            </a:r>
            <a:r>
              <a:rPr lang="en-US" sz="2400" b="1" dirty="0">
                <a:solidFill>
                  <a:schemeClr val="tx1">
                    <a:lumMod val="65000"/>
                    <a:lumOff val="35000"/>
                  </a:schemeClr>
                </a:solidFill>
                <a:latin typeface="Arial" panose="020B0604020202020204" pitchFamily="34" charset="0"/>
                <a:cs typeface="Arial" panose="020B0604020202020204" pitchFamily="34" charset="0"/>
              </a:rPr>
              <a:t>package</a:t>
            </a:r>
            <a:r>
              <a:rPr lang="en-US" sz="2400" dirty="0">
                <a:solidFill>
                  <a:schemeClr val="tx1">
                    <a:lumMod val="65000"/>
                    <a:lumOff val="35000"/>
                  </a:schemeClr>
                </a:solidFill>
                <a:latin typeface="Arial" panose="020B0604020202020204" pitchFamily="34" charset="0"/>
                <a:cs typeface="Arial" panose="020B0604020202020204" pitchFamily="34" charset="0"/>
              </a:rPr>
              <a:t>,</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you must always follow the following points: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When you create a package, the name of the package must be short and simple. For example, strings, time, flag, and so on, are standard library packages.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package name should be descriptive and unambiguous.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Always try to avoid choosing names that are commonly used or used for local relative variables.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name of the package is generally in the singular form. Sometimes some packages are named in plural form like strings, bytes, buffers, and so on, to avoid conflicts with the keywords.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Always avoid package names that already have other connotations.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Package Demonstration</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220027" y="2496456"/>
            <a:ext cx="10472059" cy="711200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"bytes"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"sort"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slice_1 := []byte{'*', 'H', 'e', 'l', 'l', 'o', '!',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'L', 'e', 'a', 'r', 'n', 'e', 'r', 's', '*'} </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7841342" y="2036724"/>
            <a:ext cx="2605314" cy="45120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322786068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Package Demonstration (contd.)</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664026" y="2496457"/>
            <a:ext cx="9176660" cy="677817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slice_2 := []string{"Hel", "lo", "Lea", "</a:t>
            </a:r>
            <a:r>
              <a:rPr lang="en-US" sz="2400" dirty="0" err="1">
                <a:solidFill>
                  <a:schemeClr val="tx1">
                    <a:lumMod val="65000"/>
                    <a:lumOff val="35000"/>
                  </a:schemeClr>
                </a:solidFill>
                <a:latin typeface="Consolas" panose="020B0609020204030204" pitchFamily="49" charset="0"/>
                <a:cs typeface="Arial" panose="020B0604020202020204" pitchFamily="34" charset="0"/>
              </a:rPr>
              <a:t>rne</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rs</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("Original Slice:")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fmt.Printf</a:t>
            </a:r>
            <a:r>
              <a:rPr lang="en-US" sz="2400" dirty="0">
                <a:solidFill>
                  <a:schemeClr val="tx1">
                    <a:lumMod val="65000"/>
                    <a:lumOff val="35000"/>
                  </a:schemeClr>
                </a:solidFill>
                <a:latin typeface="Consolas" panose="020B0609020204030204" pitchFamily="49" charset="0"/>
                <a:cs typeface="Arial" panose="020B0604020202020204" pitchFamily="34" charset="0"/>
              </a:rPr>
              <a:t>("Slice 1 : %s", slice_1)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nSlice</a:t>
            </a:r>
            <a:r>
              <a:rPr lang="en-US" sz="2400" dirty="0">
                <a:solidFill>
                  <a:schemeClr val="tx1">
                    <a:lumMod val="65000"/>
                    <a:lumOff val="35000"/>
                  </a:schemeClr>
                </a:solidFill>
                <a:latin typeface="Consolas" panose="020B0609020204030204" pitchFamily="49" charset="0"/>
                <a:cs typeface="Arial" panose="020B0604020202020204" pitchFamily="34" charset="0"/>
              </a:rPr>
              <a:t> 2: ", slice_2)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res := </a:t>
            </a:r>
            <a:r>
              <a:rPr lang="en-US" sz="2400" dirty="0" err="1">
                <a:solidFill>
                  <a:schemeClr val="tx1">
                    <a:lumMod val="65000"/>
                    <a:lumOff val="35000"/>
                  </a:schemeClr>
                </a:solidFill>
                <a:latin typeface="Consolas" panose="020B0609020204030204" pitchFamily="49" charset="0"/>
                <a:cs typeface="Arial" panose="020B0604020202020204" pitchFamily="34" charset="0"/>
              </a:rPr>
              <a:t>bytes.Trim</a:t>
            </a:r>
            <a:r>
              <a:rPr lang="en-US" sz="2400" dirty="0">
                <a:solidFill>
                  <a:schemeClr val="tx1">
                    <a:lumMod val="65000"/>
                    <a:lumOff val="35000"/>
                  </a:schemeClr>
                </a:solidFill>
                <a:latin typeface="Consolas" panose="020B0609020204030204" pitchFamily="49" charset="0"/>
                <a:cs typeface="Arial" panose="020B0604020202020204" pitchFamily="34" charset="0"/>
              </a:rPr>
              <a:t>(slice_1, "*^")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fmt.Printf</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nNew</a:t>
            </a:r>
            <a:r>
              <a:rPr lang="en-US" sz="2400" dirty="0">
                <a:solidFill>
                  <a:schemeClr val="tx1">
                    <a:lumMod val="65000"/>
                    <a:lumOff val="35000"/>
                  </a:schemeClr>
                </a:solidFill>
                <a:latin typeface="Consolas" panose="020B0609020204030204" pitchFamily="49" charset="0"/>
                <a:cs typeface="Arial" panose="020B0604020202020204" pitchFamily="34" charset="0"/>
              </a:rPr>
              <a:t> Slice : %s", res)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sort.Strings</a:t>
            </a:r>
            <a:r>
              <a:rPr lang="en-US" sz="2400" dirty="0">
                <a:solidFill>
                  <a:schemeClr val="tx1">
                    <a:lumMod val="65000"/>
                    <a:lumOff val="35000"/>
                  </a:schemeClr>
                </a:solidFill>
                <a:latin typeface="Consolas" panose="020B0609020204030204" pitchFamily="49" charset="0"/>
                <a:cs typeface="Arial" panose="020B0604020202020204" pitchFamily="34" charset="0"/>
              </a:rPr>
              <a:t>(slice_2)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nSorted</a:t>
            </a:r>
            <a:r>
              <a:rPr lang="en-US" sz="2400" dirty="0">
                <a:solidFill>
                  <a:schemeClr val="tx1">
                    <a:lumMod val="65000"/>
                    <a:lumOff val="35000"/>
                  </a:schemeClr>
                </a:solidFill>
                <a:latin typeface="Consolas" panose="020B0609020204030204" pitchFamily="49" charset="0"/>
                <a:cs typeface="Arial" panose="020B0604020202020204" pitchFamily="34" charset="0"/>
              </a:rPr>
              <a:t> slice:", slice_2)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p:txBody>
      </p:sp>
      <p:sp>
        <p:nvSpPr>
          <p:cNvPr id="9" name="Rectangle: Rounded Corners 8">
            <a:extLst>
              <a:ext uri="{FF2B5EF4-FFF2-40B4-BE49-F238E27FC236}">
                <a16:creationId xmlns:a16="http://schemas.microsoft.com/office/drawing/2014/main" id="{DF0C50CE-E0E3-F6B3-0F2F-07B429B56AA5}"/>
              </a:ext>
            </a:extLst>
          </p:cNvPr>
          <p:cNvSpPr/>
          <p:nvPr/>
        </p:nvSpPr>
        <p:spPr bwMode="auto">
          <a:xfrm>
            <a:off x="4285340" y="2036724"/>
            <a:ext cx="2605314" cy="45120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3" name="Rectangle: Rounded Corners 2">
            <a:extLst>
              <a:ext uri="{FF2B5EF4-FFF2-40B4-BE49-F238E27FC236}">
                <a16:creationId xmlns:a16="http://schemas.microsoft.com/office/drawing/2014/main" id="{04613581-EA28-D87F-0949-F78BE691E54A}"/>
              </a:ext>
            </a:extLst>
          </p:cNvPr>
          <p:cNvSpPr/>
          <p:nvPr/>
        </p:nvSpPr>
        <p:spPr bwMode="auto">
          <a:xfrm>
            <a:off x="10091054" y="4615543"/>
            <a:ext cx="7398660" cy="447765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Original Slice: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Slice 1 : *</a:t>
            </a:r>
            <a:r>
              <a:rPr lang="en-US" sz="2400" dirty="0" err="1">
                <a:solidFill>
                  <a:schemeClr val="tx1">
                    <a:lumMod val="65000"/>
                    <a:lumOff val="35000"/>
                  </a:schemeClr>
                </a:solidFill>
                <a:latin typeface="Consolas" panose="020B0609020204030204" pitchFamily="49" charset="0"/>
                <a:cs typeface="Arial" panose="020B0604020202020204" pitchFamily="34" charset="0"/>
              </a:rPr>
              <a:t>Hello!Learners</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Slice 2:  [Hel lo Lea </a:t>
            </a:r>
            <a:r>
              <a:rPr lang="en-US" sz="2400" dirty="0" err="1">
                <a:solidFill>
                  <a:schemeClr val="tx1">
                    <a:lumMod val="65000"/>
                    <a:lumOff val="35000"/>
                  </a:schemeClr>
                </a:solidFill>
                <a:latin typeface="Consolas" panose="020B0609020204030204" pitchFamily="49" charset="0"/>
                <a:cs typeface="Arial" panose="020B0604020202020204" pitchFamily="34" charset="0"/>
              </a:rPr>
              <a:t>rne</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rs</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New Slice : </a:t>
            </a:r>
            <a:r>
              <a:rPr lang="en-US" sz="2400" dirty="0" err="1">
                <a:solidFill>
                  <a:schemeClr val="tx1">
                    <a:lumMod val="65000"/>
                    <a:lumOff val="35000"/>
                  </a:schemeClr>
                </a:solidFill>
                <a:latin typeface="Consolas" panose="020B0609020204030204" pitchFamily="49" charset="0"/>
                <a:cs typeface="Arial" panose="020B0604020202020204" pitchFamily="34" charset="0"/>
              </a:rPr>
              <a:t>Hello!Learners</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Sorted slice: [Hel Lea lo </a:t>
            </a:r>
            <a:r>
              <a:rPr lang="en-US" sz="2400" dirty="0" err="1">
                <a:solidFill>
                  <a:schemeClr val="tx1">
                    <a:lumMod val="65000"/>
                    <a:lumOff val="35000"/>
                  </a:schemeClr>
                </a:solidFill>
                <a:latin typeface="Consolas" panose="020B0609020204030204" pitchFamily="49" charset="0"/>
                <a:cs typeface="Arial" panose="020B0604020202020204" pitchFamily="34" charset="0"/>
              </a:rPr>
              <a:t>rne</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rs</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0ECCF943-6A0E-AC81-41C9-BE9ECFE47961}"/>
              </a:ext>
            </a:extLst>
          </p:cNvPr>
          <p:cNvSpPr/>
          <p:nvPr/>
        </p:nvSpPr>
        <p:spPr bwMode="auto">
          <a:xfrm>
            <a:off x="12487727" y="4164334"/>
            <a:ext cx="2605314" cy="45120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896717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3" grpId="0" animBg="1"/>
      <p:bldP spid="5"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695</TotalTime>
  <Words>431</Words>
  <Application>Microsoft Office PowerPoint</Application>
  <PresentationFormat>Custom</PresentationFormat>
  <Paragraphs>59</Paragraphs>
  <Slides>11</Slides>
  <Notes>3</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11</vt:i4>
      </vt:variant>
    </vt:vector>
  </HeadingPairs>
  <TitlesOfParts>
    <vt:vector size="18" baseType="lpstr">
      <vt:lpstr>Consolas</vt:lpstr>
      <vt:lpstr>Arial</vt:lpstr>
      <vt:lpstr>Calibri</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Demonstrating Packages</vt:lpstr>
      <vt:lpstr>Naming a Package</vt:lpstr>
      <vt:lpstr>Package Demonstration</vt:lpstr>
      <vt:lpstr>Package Demonstration (contd.)</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Nikitha Nair</cp:lastModifiedBy>
  <cp:revision>71</cp:revision>
  <dcterms:created xsi:type="dcterms:W3CDTF">2023-08-03T08:03:00Z</dcterms:created>
  <dcterms:modified xsi:type="dcterms:W3CDTF">2023-11-02T09:38:39Z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